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Play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jCtoJulK9PWT/KamXrzNl034on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-regular.fntdata"/><Relationship Id="rId21" Type="http://schemas.openxmlformats.org/officeDocument/2006/relationships/slide" Target="slides/slide16.xml"/><Relationship Id="rId24" Type="http://schemas.openxmlformats.org/officeDocument/2006/relationships/font" Target="fonts/Lato-regular.fntdata"/><Relationship Id="rId23" Type="http://schemas.openxmlformats.org/officeDocument/2006/relationships/font" Target="fonts/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customschemas.google.com/relationships/presentationmetadata" Target="meta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 was the most efficient and practical framework for running XGBoost on HPC infrastructure (Taki) under a SLURM environment.</a:t>
            </a:r>
            <a:endParaRPr/>
          </a:p>
        </p:txBody>
      </p:sp>
      <p:sp>
        <p:nvSpPr>
          <p:cNvPr id="144" name="Google Shape;1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uuk Fjord • How to explore the big fjord | Guide to Greenland" id="101" name="Google Shape;101;p1"/>
          <p:cNvPicPr preferRelativeResize="0"/>
          <p:nvPr/>
        </p:nvPicPr>
        <p:blipFill rotWithShape="1">
          <a:blip r:embed="rId3">
            <a:alphaModFix amt="50000"/>
          </a:blip>
          <a:srcRect b="0" l="5801" r="0" t="0"/>
          <a:stretch/>
        </p:blipFill>
        <p:spPr>
          <a:xfrm>
            <a:off x="20" y="10"/>
            <a:ext cx="1218893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>
            <p:ph type="ctrTitle"/>
          </p:nvPr>
        </p:nvSpPr>
        <p:spPr>
          <a:xfrm>
            <a:off x="1524000" y="1122363"/>
            <a:ext cx="914400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Lato"/>
              <a:buNone/>
            </a:pPr>
            <a:r>
              <a:rPr b="0" i="0" lang="en-US" sz="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Big Data to Understand </a:t>
            </a:r>
            <a:r>
              <a:rPr lang="en-US" sz="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0" i="0" lang="en-US" sz="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ubglacial </a:t>
            </a:r>
            <a:r>
              <a:rPr lang="en-US" sz="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b="0" i="0" lang="en-US" sz="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eatures</a:t>
            </a:r>
            <a:endParaRPr sz="6600">
              <a:solidFill>
                <a:schemeClr val="lt1"/>
              </a:solidFill>
            </a:endParaRPr>
          </a:p>
        </p:txBody>
      </p:sp>
      <p:sp>
        <p:nvSpPr>
          <p:cNvPr id="103" name="Google Shape;103;p1"/>
          <p:cNvSpPr txBox="1"/>
          <p:nvPr>
            <p:ph idx="1" type="subTitle"/>
          </p:nvPr>
        </p:nvSpPr>
        <p:spPr>
          <a:xfrm>
            <a:off x="1527048" y="4599432"/>
            <a:ext cx="9144000" cy="1536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Team name: Avengers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3974206" y="4368623"/>
            <a:ext cx="4243589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4901"/>
            </a:srgbClr>
          </a:solidFill>
          <a:ln cap="rnd" cmpd="sng" w="44450">
            <a:solidFill>
              <a:schemeClr val="lt1">
                <a:alpha val="74901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1" y="0"/>
            <a:ext cx="8522446" cy="22859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 txBox="1"/>
          <p:nvPr>
            <p:ph type="title"/>
          </p:nvPr>
        </p:nvSpPr>
        <p:spPr>
          <a:xfrm>
            <a:off x="761803" y="350196"/>
            <a:ext cx="4646904" cy="16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4000"/>
              <a:t>Midway Results</a:t>
            </a:r>
            <a:br>
              <a:rPr lang="en-US" sz="4000"/>
            </a:br>
            <a:endParaRPr sz="4000"/>
          </a:p>
        </p:txBody>
      </p:sp>
      <p:pic>
        <p:nvPicPr>
          <p:cNvPr descr="An abstract background in the wall" id="190" name="Google Shape;190;p10"/>
          <p:cNvPicPr preferRelativeResize="0"/>
          <p:nvPr/>
        </p:nvPicPr>
        <p:blipFill rotWithShape="1">
          <a:blip r:embed="rId3">
            <a:alphaModFix/>
          </a:blip>
          <a:srcRect b="0" l="29177" r="20766" t="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/>
          <p:nvPr>
            <p:ph idx="1" type="body"/>
          </p:nvPr>
        </p:nvSpPr>
        <p:spPr>
          <a:xfrm>
            <a:off x="762000" y="2841616"/>
            <a:ext cx="5113867" cy="341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XGBoost gives the best accuracy but is slow for large-scale runs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Dask enables easier transition from local to cluster runs with minimal code changes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PySpark shows better runtime on multi-node setups but requires extra configuration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 accuracy is consistent across platforms, but performance varies with data size and cluster resources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1" y="0"/>
            <a:ext cx="8522446" cy="22859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>
            <p:ph type="title"/>
          </p:nvPr>
        </p:nvSpPr>
        <p:spPr>
          <a:xfrm>
            <a:off x="761803" y="350196"/>
            <a:ext cx="4646904" cy="16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en-US" sz="4000"/>
              <a:t>Midway Results Tables</a:t>
            </a:r>
            <a:br>
              <a:rPr lang="en-US" sz="4000"/>
            </a:br>
            <a:endParaRPr sz="4000"/>
          </a:p>
        </p:txBody>
      </p:sp>
      <p:pic>
        <p:nvPicPr>
          <p:cNvPr descr="An abstract background in the wall" id="199" name="Google Shape;199;p11"/>
          <p:cNvPicPr preferRelativeResize="0"/>
          <p:nvPr/>
        </p:nvPicPr>
        <p:blipFill rotWithShape="1">
          <a:blip r:embed="rId3">
            <a:alphaModFix/>
          </a:blip>
          <a:srcRect b="0" l="29177" r="20766" t="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193" y="3211551"/>
            <a:ext cx="5814808" cy="181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2"/>
          <p:cNvPicPr preferRelativeResize="0"/>
          <p:nvPr/>
        </p:nvPicPr>
        <p:blipFill rotWithShape="1">
          <a:blip r:embed="rId3">
            <a:alphaModFix amt="35000"/>
          </a:blip>
          <a:srcRect b="0" l="5778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b="1" lang="en-US">
                <a:solidFill>
                  <a:srgbClr val="FFFFFF"/>
                </a:solidFill>
              </a:rPr>
              <a:t>Next Steps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208" name="Google Shape;208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Complete benchmarking on larger synthetic datasets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Compare resource utilization across platforms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Summarize trade-offs between speed, accuracy, and scalability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Prepare reproducibility instructions for deployment on SLURM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b="1" lang="en-US">
                <a:solidFill>
                  <a:srgbClr val="FFFFFF"/>
                </a:solidFill>
              </a:rPr>
              <a:t>Challenges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478971" y="1349829"/>
            <a:ext cx="11125200" cy="5143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Installing and managing Python packages in HPC (virtualenvs)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 Handling SLURM-based Dask setup (__main__ guard, spawn method)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Diagnosing inconsistent performance across single-node vs. multi-node Dask</a:t>
            </a:r>
            <a:endParaRPr>
              <a:solidFill>
                <a:srgbClr val="FFFFFF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PySpark GBTRegressor setup requires additional configuration (JARs, version sync)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Logging and measuring runtime across distributed platforms in a reproducible manner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Ensuring identical preprocessing across Local, Dask, and PySpark models for fair comparison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b="1" lang="en-US">
                <a:solidFill>
                  <a:srgbClr val="FFFFFF"/>
                </a:solidFill>
              </a:rPr>
              <a:t>References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1600">
                <a:solidFill>
                  <a:srgbClr val="FFFFFF"/>
                </a:solidFill>
              </a:rPr>
              <a:t>Katherine Yi, Angelina Dewar, Tartela Tabassum, Jason Lu, Ray Chen,Homayra Alam, Omar Faruque, Sikan Li, Mathieu Morlighem, and Jianwu Wang. </a:t>
            </a:r>
            <a:r>
              <a:rPr b="1" lang="en-US" sz="1600">
                <a:solidFill>
                  <a:srgbClr val="FFFFFF"/>
                </a:solidFill>
              </a:rPr>
              <a:t>Evaluating machine learning and statistical models for Greenland subglacial bed topography</a:t>
            </a:r>
            <a:r>
              <a:rPr lang="en-US" sz="1600">
                <a:solidFill>
                  <a:srgbClr val="FFFFFF"/>
                </a:solidFill>
              </a:rPr>
              <a:t>. In 2023 International Conference on Machine Learning and Applications (ICMLA), pages 659–666, 2023.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1600">
                <a:solidFill>
                  <a:srgbClr val="FFFFFF"/>
                </a:solidFill>
              </a:rPr>
              <a:t>Tianqi Chen and Carlos Guestrin. </a:t>
            </a:r>
            <a:r>
              <a:rPr b="1" lang="en-US" sz="1600">
                <a:solidFill>
                  <a:srgbClr val="FFFFFF"/>
                </a:solidFill>
              </a:rPr>
              <a:t>Xgboost: A scalable tree boosting system</a:t>
            </a:r>
            <a:r>
              <a:rPr lang="en-US" sz="1600">
                <a:solidFill>
                  <a:srgbClr val="FFFFFF"/>
                </a:solidFill>
              </a:rPr>
              <a:t>. In Proceedings of the 22nd ACM SIGKDD International Conference on Knowledge Discovery and Data Mining, KDD ’16, page785–794. ACM, August 2016.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1600">
                <a:solidFill>
                  <a:srgbClr val="FFFFFF"/>
                </a:solidFill>
              </a:rPr>
              <a:t>Github repository for predicting ice-bed topography using predictive modeling.” https://github.com/big-data-lab-umbc/big-data-reu/tree/main/2023-projects/team-1, [Online; Accessed: 2023-07-30 ].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moke pattern on snow" id="231" name="Google Shape;231;p15"/>
          <p:cNvPicPr preferRelativeResize="0"/>
          <p:nvPr/>
        </p:nvPicPr>
        <p:blipFill rotWithShape="1">
          <a:blip r:embed="rId3">
            <a:alphaModFix amt="60000"/>
          </a:blip>
          <a:srcRect b="887" l="0" r="0" t="27684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5"/>
          <p:cNvSpPr txBox="1"/>
          <p:nvPr>
            <p:ph type="title"/>
          </p:nvPr>
        </p:nvSpPr>
        <p:spPr>
          <a:xfrm>
            <a:off x="793990" y="3054662"/>
            <a:ext cx="9792471" cy="2057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en-US">
                <a:solidFill>
                  <a:srgbClr val="FFFFFF"/>
                </a:solidFill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moke pattern on snow" id="239" name="Google Shape;239;p16"/>
          <p:cNvPicPr preferRelativeResize="0"/>
          <p:nvPr/>
        </p:nvPicPr>
        <p:blipFill rotWithShape="1">
          <a:blip r:embed="rId3">
            <a:alphaModFix amt="60000"/>
          </a:blip>
          <a:srcRect b="887" l="0" r="0" t="27684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6"/>
          <p:cNvSpPr txBox="1"/>
          <p:nvPr>
            <p:ph type="title"/>
          </p:nvPr>
        </p:nvSpPr>
        <p:spPr>
          <a:xfrm>
            <a:off x="793990" y="3054662"/>
            <a:ext cx="9792471" cy="2057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en-US">
                <a:solidFill>
                  <a:srgbClr val="FFFFFF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moke pattern on snow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9938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>
            <p:ph type="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n-US" sz="4000"/>
              <a:t>Project Overview:</a:t>
            </a:r>
            <a:endParaRPr/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This project benchmarks XGBoost model performance in predicting subglacial bed elevation using three computing platforms: Local, Dask, and PySpark. The goal is to assess runtime efficiency, scalability, and model accuracy across different distributed environments on the Taki HPC cluster.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" y="0"/>
            <a:ext cx="8522446" cy="22859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>
            <p:ph type="title"/>
          </p:nvPr>
        </p:nvSpPr>
        <p:spPr>
          <a:xfrm>
            <a:off x="761803" y="350196"/>
            <a:ext cx="4646904" cy="16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4000"/>
              <a:t>Why This Matters</a:t>
            </a:r>
            <a:br>
              <a:rPr lang="en-US" sz="4000"/>
            </a:br>
            <a:endParaRPr sz="4000"/>
          </a:p>
        </p:txBody>
      </p:sp>
      <p:sp>
        <p:nvSpPr>
          <p:cNvPr id="121" name="Google Shape;121;p3"/>
          <p:cNvSpPr txBox="1"/>
          <p:nvPr>
            <p:ph idx="1" type="body"/>
          </p:nvPr>
        </p:nvSpPr>
        <p:spPr>
          <a:xfrm>
            <a:off x="152400" y="2286000"/>
            <a:ext cx="5936773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Subglacial bed prediction is computationally intensive due to large, high-resolution datasets.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Distributed ML platforms like Dask and PySpark offer scalable solutions — but differ in setup, performance, and usability.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Understanding the trade-offs in speed, accuracy, and scalability is critical for selecting the right tool for HPC or cloud environments.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This study benchmarks Local XGBoost, Dask, and PySpark to inform model deployment decisions in real-world geospatial prediction tasks.</a:t>
            </a:r>
            <a:endParaRPr/>
          </a:p>
        </p:txBody>
      </p:sp>
      <p:pic>
        <p:nvPicPr>
          <p:cNvPr descr="Smoke pattern on snow" id="122" name="Google Shape;122;p3"/>
          <p:cNvPicPr preferRelativeResize="0"/>
          <p:nvPr/>
        </p:nvPicPr>
        <p:blipFill rotWithShape="1">
          <a:blip r:embed="rId3">
            <a:alphaModFix/>
          </a:blip>
          <a:srcRect b="-2" l="7812" r="22106" t="0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 amt="60000"/>
          </a:blip>
          <a:srcRect b="0" l="5778" r="0" t="0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>
            <p:ph type="title"/>
          </p:nvPr>
        </p:nvSpPr>
        <p:spPr>
          <a:xfrm>
            <a:off x="1198181" y="728906"/>
            <a:ext cx="9792471" cy="2057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b="1" lang="en-US">
                <a:solidFill>
                  <a:srgbClr val="FFFFFF"/>
                </a:solidFill>
              </a:rPr>
              <a:t>Data Description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4"/>
          <p:cNvSpPr txBox="1"/>
          <p:nvPr>
            <p:ph idx="1" type="body"/>
          </p:nvPr>
        </p:nvSpPr>
        <p:spPr>
          <a:xfrm>
            <a:off x="1198181" y="2957665"/>
            <a:ext cx="9792471" cy="3171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Source: Radar and satellite data from Greenland (ICMLA 2023 study)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Size: ~632,706 observations (track and surface data)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rgbClr val="FFFFFF"/>
                </a:solidFill>
              </a:rPr>
              <a:t>Variables: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track_bed_target (true bed elevation)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Surface variables: surf_elv, surf_vx, surf_vy, surf_dhdt, surf_SMB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 amt="60000"/>
          </a:blip>
          <a:srcRect b="0" l="5778" r="0" t="0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>
            <p:ph type="title"/>
          </p:nvPr>
        </p:nvSpPr>
        <p:spPr>
          <a:xfrm>
            <a:off x="1198181" y="728906"/>
            <a:ext cx="9792471" cy="2057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b="1" lang="en-US">
                <a:solidFill>
                  <a:srgbClr val="FFFFFF"/>
                </a:solidFill>
              </a:rPr>
              <a:t>Methods So Far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5"/>
          <p:cNvSpPr txBox="1"/>
          <p:nvPr>
            <p:ph idx="1" type="body"/>
          </p:nvPr>
        </p:nvSpPr>
        <p:spPr>
          <a:xfrm>
            <a:off x="1198181" y="2957665"/>
            <a:ext cx="9792471" cy="3171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Preprocessed Greenland surface dataset (vx, vy, SMB, elevation, etc.)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Engineered velocity magnitude feature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Trained XGBoost models: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Locally (single-threaded)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Dask (single-node &amp; multi-node via SLURM)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PySpark GBTRegressor (distributed Spark)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Evaluated using RMSE, MAE, and R²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Benchmarked training time for each platform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0" l="15524" r="9745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 txBox="1"/>
          <p:nvPr>
            <p:ph type="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lang="en-US" sz="4000"/>
              <a:t>Why We Used Dask?</a:t>
            </a:r>
            <a:endParaRPr sz="4000"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/>
              <a:t>Python-Native Integration: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 Dask works natively with Python tools like NumPy, pandas, and XGBoost, enabling seamless development in a familiar ecosystem.</a:t>
            </a:r>
            <a:endParaRPr/>
          </a:p>
          <a:p>
            <a:pPr indent="-157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/>
              <a:t>Flexible Cluster Execution: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 Dask integrates easily with SLURM (used on Taki), allowing both single-node and multi-node execution without complex Spark setups.</a:t>
            </a:r>
            <a:endParaRPr/>
          </a:p>
          <a:p>
            <a:pPr indent="-157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/>
              <a:t>Lower Overhead for Medium Data: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Ideal for medium-scale datasets (~100MB–100GB), where Dask avoids the heavyweight JVM dependencies of Spark.</a:t>
            </a:r>
            <a:endParaRPr/>
          </a:p>
          <a:p>
            <a:pPr indent="-157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/>
              <a:t>Scalability with Minimal Code Change: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The same code can scale from a laptop to a supercomputer with just a change in the cluster setup — no API rewrites are needed.</a:t>
            </a:r>
            <a:endParaRPr/>
          </a:p>
          <a:p>
            <a:pPr indent="-15748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F4861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156082">
                  <a:alpha val="49803"/>
                </a:srgbClr>
              </a:gs>
              <a:gs pos="100000">
                <a:srgbClr val="0A3041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 flipH="1" rot="-5400000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156082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43AFE2">
                  <a:alpha val="0"/>
                </a:srgbClr>
              </a:gs>
              <a:gs pos="39000">
                <a:srgbClr val="43AFE2">
                  <a:alpha val="0"/>
                </a:srgbClr>
              </a:gs>
              <a:gs pos="100000">
                <a:srgbClr val="0F4861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n-US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Plots </a:t>
            </a:r>
            <a:r>
              <a:rPr lang="en-US" sz="4000">
                <a:solidFill>
                  <a:srgbClr val="FFFFFF"/>
                </a:solidFill>
              </a:rPr>
              <a:t>for local:</a:t>
            </a:r>
            <a:endParaRPr sz="4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4816" y="762000"/>
            <a:ext cx="6695261" cy="5000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F4861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156082">
                  <a:alpha val="49803"/>
                </a:srgbClr>
              </a:gs>
              <a:gs pos="100000">
                <a:srgbClr val="0A3041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 flipH="1" rot="-5400000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156082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43AFE2">
                  <a:alpha val="0"/>
                </a:srgbClr>
              </a:gs>
              <a:gs pos="39000">
                <a:srgbClr val="43AFE2">
                  <a:alpha val="0"/>
                </a:srgbClr>
              </a:gs>
              <a:gs pos="100000">
                <a:srgbClr val="0F4861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 txBox="1"/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n-US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Plots </a:t>
            </a:r>
            <a:r>
              <a:rPr lang="en-US" sz="4000">
                <a:solidFill>
                  <a:srgbClr val="FFFFFF"/>
                </a:solidFill>
              </a:rPr>
              <a:t>for DASK</a:t>
            </a:r>
            <a:r>
              <a:rPr lang="en-US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F4861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156082">
                  <a:alpha val="49803"/>
                </a:srgbClr>
              </a:gs>
              <a:gs pos="100000">
                <a:srgbClr val="0A3041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/>
          <p:nvPr/>
        </p:nvSpPr>
        <p:spPr>
          <a:xfrm flipH="1" rot="-5400000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156082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43AFE2">
                  <a:alpha val="0"/>
                </a:srgbClr>
              </a:gs>
              <a:gs pos="39000">
                <a:srgbClr val="43AFE2">
                  <a:alpha val="0"/>
                </a:srgbClr>
              </a:gs>
              <a:gs pos="100000">
                <a:srgbClr val="0F4861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lang="en-US" sz="40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Plots </a:t>
            </a:r>
            <a:r>
              <a:rPr lang="en-US" sz="4000">
                <a:solidFill>
                  <a:srgbClr val="FFFFFF"/>
                </a:solidFill>
              </a:rPr>
              <a:t>for PySpark:</a:t>
            </a:r>
            <a:endParaRPr sz="40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182" name="Google Shape;18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300" y="1285375"/>
            <a:ext cx="5987650" cy="45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2025-04-02T16:33:07Z</dcterms:created>
  <dc:creator>Haishi Bai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0x010100FB55DAF9308F9C45B15155D382D4A1B7</vt:lpwstr>
  </property>
</Properties>
</file>